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9" r:id="rId2"/>
    <p:sldId id="256" r:id="rId3"/>
    <p:sldId id="257" r:id="rId4"/>
    <p:sldId id="259" r:id="rId5"/>
    <p:sldId id="260" r:id="rId6"/>
    <p:sldId id="272" r:id="rId7"/>
    <p:sldId id="273" r:id="rId8"/>
    <p:sldId id="274" r:id="rId9"/>
    <p:sldId id="275" r:id="rId10"/>
    <p:sldId id="276" r:id="rId11"/>
    <p:sldId id="277" r:id="rId12"/>
    <p:sldId id="261" r:id="rId13"/>
    <p:sldId id="271" r:id="rId14"/>
    <p:sldId id="265" r:id="rId15"/>
    <p:sldId id="266" r:id="rId16"/>
    <p:sldId id="267" r:id="rId17"/>
    <p:sldId id="268" r:id="rId18"/>
    <p:sldId id="258" r:id="rId19"/>
    <p:sldId id="263" r:id="rId20"/>
    <p:sldId id="264" r:id="rId21"/>
    <p:sldId id="278" r:id="rId22"/>
    <p:sldId id="26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4E19C-4C2D-4821-A66B-DF242B0D0126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BC62E-A363-4BDB-B484-50DC30CA6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85E5A-6A11-430C-9619-F93FF6814A5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693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85E5A-6A11-430C-9619-F93FF6814A5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9446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85E5A-6A11-430C-9619-F93FF6814A5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701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85E5A-6A11-430C-9619-F93FF6814A5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1093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85E5A-6A11-430C-9619-F93FF6814A5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53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85E5A-6A11-430C-9619-F93FF6814A5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807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85E5A-6A11-430C-9619-F93FF6814A5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3570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85E5A-6A11-430C-9619-F93FF6814A5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5208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b="1" kern="10" dirty="0" smtClean="0">
                <a:ln w="9360">
                  <a:solidFill>
                    <a:srgbClr val="008000"/>
                  </a:solidFill>
                  <a:miter lim="800000"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Презентация по теме:</a:t>
            </a:r>
            <a:br>
              <a:rPr lang="ru-RU" b="1" kern="10" dirty="0" smtClean="0">
                <a:ln w="9360">
                  <a:solidFill>
                    <a:srgbClr val="008000"/>
                  </a:solidFill>
                  <a:miter lim="800000"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b="1" kern="10" dirty="0" smtClean="0">
                <a:ln w="9360">
                  <a:solidFill>
                    <a:srgbClr val="008000"/>
                  </a:solidFill>
                  <a:miter lim="800000"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«СОЛНЕЧНЫЕ ДЕТИ»</a:t>
            </a:r>
            <a:br>
              <a:rPr lang="ru-RU" b="1" kern="10" dirty="0" smtClean="0">
                <a:ln w="9360">
                  <a:solidFill>
                    <a:srgbClr val="008000"/>
                  </a:solidFill>
                  <a:miter lim="800000"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b="1" kern="10" dirty="0" smtClean="0">
                <a:ln w="9360">
                  <a:solidFill>
                    <a:srgbClr val="008000"/>
                  </a:solidFill>
                  <a:miter lim="800000"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b="1" kern="10" dirty="0" smtClean="0">
                <a:ln w="9360">
                  <a:solidFill>
                    <a:srgbClr val="008000"/>
                  </a:solidFill>
                  <a:miter lim="800000"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b="1" kern="10" dirty="0" smtClean="0">
                <a:ln w="9360">
                  <a:solidFill>
                    <a:srgbClr val="008000"/>
                  </a:solidFill>
                  <a:miter lim="800000"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b="1" kern="10" dirty="0" smtClean="0">
                <a:ln w="9360">
                  <a:solidFill>
                    <a:srgbClr val="008000"/>
                  </a:solidFill>
                  <a:miter lim="800000"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b="1" kern="10" dirty="0" smtClean="0">
                <a:ln w="9360">
                  <a:solidFill>
                    <a:srgbClr val="008000"/>
                  </a:solidFill>
                  <a:miter lim="800000"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b="1" kern="10" dirty="0" smtClean="0">
                <a:ln w="9360">
                  <a:solidFill>
                    <a:srgbClr val="008000"/>
                  </a:solidFill>
                  <a:miter lim="800000"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b="1" kern="10" dirty="0" smtClean="0">
                <a:ln w="9360">
                  <a:solidFill>
                    <a:srgbClr val="008000"/>
                  </a:solidFill>
                  <a:miter lim="800000"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b="1" kern="10" dirty="0" smtClean="0">
                <a:ln w="9360">
                  <a:solidFill>
                    <a:srgbClr val="008000"/>
                  </a:solidFill>
                  <a:miter lim="800000"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b="1" kern="10" dirty="0" smtClean="0">
                <a:ln w="9360">
                  <a:solidFill>
                    <a:srgbClr val="008000"/>
                  </a:solidFill>
                  <a:miter lim="800000"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b="1" kern="10" dirty="0" smtClean="0">
                <a:ln w="9360">
                  <a:solidFill>
                    <a:srgbClr val="008000"/>
                  </a:solidFill>
                  <a:miter lim="800000"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1400" b="1" i="1" kern="10" dirty="0" smtClean="0">
                <a:ln w="9360">
                  <a:solidFill>
                    <a:srgbClr val="008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ru-RU" sz="1400" b="1" i="1" kern="10" dirty="0" smtClean="0">
                <a:ln w="9360">
                  <a:solidFill>
                    <a:srgbClr val="008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11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АВТОНОМНОЕ ДОШКОЛЬНОЕ  ОБРАЗОВАТЕЛЬНОЕ                          </a:t>
            </a:r>
            <a:b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УЧРЕЖДЕНИЕ  ЦЕНТР  РАЗВИТИЯ  РЕБЕНКА  ДЕТСКИЙ  САД №32</a:t>
            </a:r>
            <a:endParaRPr lang="ru-RU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7920880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smtClean="0"/>
              <a:t>	</a:t>
            </a:r>
            <a:endParaRPr lang="ru-RU" sz="2600" dirty="0"/>
          </a:p>
          <a:p>
            <a:pPr marL="0" indent="0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Кроме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подробного перечисления внешних черт, доктор Даун также отметил,  что у детей часты пороки сердца и эндокринной системы и что дети данной категории  обучаемы.  Указал на важность артикуляционной гимнастики для развития речи, а  также на склонность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детей к подражанию, что может способствовать их обучению.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Лэнгдон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Даун верно установил,  что данный синдром является врожденным, но ошибочно связывал его с туберкулезом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родителей. Позднее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синдром лишней хромосомы был назван именем  доктора  Дауна.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M:\ДОКЛАДЫ НА МО\солнечные дети\women-who-became-pregnant-immediately-after-they-stop-taking-the-birth-control-pill-had-a-greater-risk-of-birth-defects-in-the-chi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37112"/>
            <a:ext cx="367240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9744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      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Интеллектуальное развитие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251520" y="1628800"/>
            <a:ext cx="4896544" cy="452740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mtClean="0"/>
              <a:t>       </a:t>
            </a:r>
          </a:p>
          <a:p>
            <a:pPr marL="0" indent="0" algn="just">
              <a:buNone/>
            </a:pPr>
            <a:endParaRPr lang="ru-RU" smtClean="0"/>
          </a:p>
          <a:p>
            <a:pPr marL="0" indent="0" algn="just">
              <a:buNone/>
            </a:pPr>
            <a:endParaRPr lang="ru-RU" smtClean="0"/>
          </a:p>
          <a:p>
            <a:pPr marL="0" indent="0" algn="just">
              <a:buNone/>
            </a:pPr>
            <a:endParaRPr lang="ru-RU" smtClean="0"/>
          </a:p>
          <a:p>
            <a:pPr marL="0" indent="0" algn="just">
              <a:buNone/>
            </a:pPr>
            <a:endParaRPr lang="ru-RU" smtClean="0"/>
          </a:p>
          <a:p>
            <a:pPr marL="0" indent="0" algn="just">
              <a:buNone/>
            </a:pPr>
            <a:endParaRPr lang="ru-RU" smtClean="0"/>
          </a:p>
          <a:p>
            <a:pPr marL="0" indent="0" algn="just">
              <a:buNone/>
            </a:pPr>
            <a:endParaRPr lang="ru-RU" smtClean="0"/>
          </a:p>
          <a:p>
            <a:pPr marL="0" indent="0" algn="just">
              <a:buNone/>
            </a:pPr>
            <a:r>
              <a:rPr lang="ru-RU" smtClean="0"/>
              <a:t>	</a:t>
            </a:r>
          </a:p>
          <a:p>
            <a:pPr marL="0" indent="0" algn="just">
              <a:buNone/>
            </a:pPr>
            <a:endParaRPr lang="ru-RU" smtClean="0"/>
          </a:p>
          <a:p>
            <a:pPr marL="0" indent="0" algn="just">
              <a:buNone/>
            </a:pPr>
            <a:endParaRPr lang="ru-RU" smtClean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323528" y="1556792"/>
            <a:ext cx="3312368" cy="302433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mtClean="0"/>
              <a:t>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80728"/>
            <a:ext cx="9144000" cy="60016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Коэффициент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интеллектуального развития  (IQ)  при  СД   колеблется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между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20  и  49,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хотя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 отдельных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случаях  может  быть  выше  или  ниже  этих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пределов.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Мышление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детей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отличается  конкретностью,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тугоподвижностью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Абстрактные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понятия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 счетные операции  им  часто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недоступны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Вместе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тем,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многих детей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наблюдается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сохранная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механическая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наблюдательность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большая    подражательность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живость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 относительная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сохранность  эмоциональной сферы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/>
              <a:t>			</a:t>
            </a:r>
          </a:p>
          <a:p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975641"/>
            <a:ext cx="3419872" cy="2882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F:\ДОКЛАДЫ НА МО\солнечные дети\57286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65724"/>
            <a:ext cx="3816424" cy="2481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95383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ÐÐ°ÑÑÐ¸Ð½ÐºÐ¸ Ð¿Ð¾ Ð·Ð°Ð¿ÑÐ¾ÑÑ Ð´ÐµÑÑÐºÐ°Ñ Ð¿ÑÐµÐ·ÐµÐ½ÑÐ°ÑÐ¸Ñ Ð¾ Ð´ÐµÑÑÑ Ñ ÑÐ¸Ð½Ð´ÑÐ¾Ð¼Ð¾Ð¼ Ð´Ð°Ñ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>
            <a:off x="179512" y="188640"/>
            <a:ext cx="482352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3047300"/>
          </a:xfrm>
          <a:prstGeom prst="rect">
            <a:avLst/>
          </a:prstGeom>
          <a:solidFill>
            <a:srgbClr val="0070C0"/>
          </a:solidFill>
        </p:spPr>
        <p:txBody>
          <a:bodyPr>
            <a:normAutofit/>
          </a:bodyPr>
          <a:lstStyle/>
          <a:p>
            <a:pPr marL="285750" indent="-28575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Мудрый взгляд слегка раскосых глаз.</a:t>
            </a:r>
          </a:p>
          <a:p>
            <a:pPr marL="285750" indent="-28575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Добрая и милая улыбка.</a:t>
            </a:r>
          </a:p>
          <a:p>
            <a:pPr marL="285750" indent="-28575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они?</a:t>
            </a:r>
          </a:p>
          <a:p>
            <a:pPr marL="285750" indent="-28575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Пришельцы среди нас?</a:t>
            </a:r>
          </a:p>
          <a:p>
            <a:pPr marL="285750" indent="-28575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 же случайная ошибка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None/>
            </a:pP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5" descr="3836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 rot="1298869">
            <a:off x="5014151" y="2142960"/>
            <a:ext cx="3446463" cy="3446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1425300578_sindrom-dau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85038">
            <a:off x="726809" y="3305450"/>
            <a:ext cx="3282279" cy="321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4142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С СИНДРОМОМ ДАУНА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ОБУЧАЕМЫ!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5112568" cy="288032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97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4464496" cy="2780928"/>
          </a:xfrm>
          <a:prstGeom prst="rect">
            <a:avLst/>
          </a:prstGeom>
          <a:noFill/>
        </p:spPr>
      </p:pic>
      <p:pic>
        <p:nvPicPr>
          <p:cNvPr id="2970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3" y="692696"/>
            <a:ext cx="3275857" cy="4032448"/>
          </a:xfrm>
          <a:prstGeom prst="rect">
            <a:avLst/>
          </a:prstGeom>
          <a:noFill/>
        </p:spPr>
      </p:pic>
      <p:pic>
        <p:nvPicPr>
          <p:cNvPr id="2970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121696"/>
            <a:ext cx="4008445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307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03594"/>
            <a:ext cx="4464496" cy="3510390"/>
          </a:xfrm>
          <a:prstGeom prst="rect">
            <a:avLst/>
          </a:prstGeom>
          <a:noFill/>
        </p:spPr>
      </p:pic>
      <p:pic>
        <p:nvPicPr>
          <p:cNvPr id="307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4320480" cy="2880320"/>
          </a:xfrm>
          <a:prstGeom prst="rect">
            <a:avLst/>
          </a:prstGeom>
          <a:noFill/>
        </p:spPr>
      </p:pic>
      <p:pic>
        <p:nvPicPr>
          <p:cNvPr id="3072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4392488" cy="2952328"/>
          </a:xfrm>
          <a:prstGeom prst="rect">
            <a:avLst/>
          </a:prstGeom>
          <a:noFill/>
        </p:spPr>
      </p:pic>
      <p:pic>
        <p:nvPicPr>
          <p:cNvPr id="30730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212976"/>
            <a:ext cx="4320480" cy="3453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392488" cy="3168352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174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6632"/>
            <a:ext cx="4248472" cy="324036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</p:pic>
      <p:pic>
        <p:nvPicPr>
          <p:cNvPr id="3175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9000"/>
            <a:ext cx="4608511" cy="3182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175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573016"/>
            <a:ext cx="4037642" cy="3096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32770" name="Picture 2" descr="ÐÐ°ÑÑÐ¸Ð½ÐºÐ¸ Ð¿Ð¾ Ð·Ð°Ð¿ÑÐ¾ÑÑ Ð´ÐµÑÑÐºÐ°Ñ Ð¿ÑÐµÐ·ÐµÐ½ÑÐ°ÑÐ¸Ñ Ð¾ Ð´ÐµÑÑÑ Ñ ÑÐ¸Ð½Ð´ÑÐ¾Ð¼Ð¾Ð¼ Ð´Ð°Ñ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4644008" cy="3096005"/>
          </a:xfrm>
          <a:prstGeom prst="rect">
            <a:avLst/>
          </a:prstGeom>
          <a:noFill/>
        </p:spPr>
      </p:pic>
      <p:pic>
        <p:nvPicPr>
          <p:cNvPr id="327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5040560" cy="3090111"/>
          </a:xfrm>
          <a:prstGeom prst="rect">
            <a:avLst/>
          </a:prstGeom>
          <a:noFill/>
        </p:spPr>
      </p:pic>
      <p:pic>
        <p:nvPicPr>
          <p:cNvPr id="3277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8640"/>
            <a:ext cx="4412862" cy="3088358"/>
          </a:xfrm>
          <a:prstGeom prst="rect">
            <a:avLst/>
          </a:prstGeom>
          <a:noFill/>
        </p:spPr>
      </p:pic>
      <p:pic>
        <p:nvPicPr>
          <p:cNvPr id="32778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17032"/>
            <a:ext cx="4521961" cy="3012604"/>
          </a:xfrm>
          <a:prstGeom prst="rect">
            <a:avLst/>
          </a:prstGeom>
          <a:noFill/>
        </p:spPr>
      </p:pic>
      <p:pic>
        <p:nvPicPr>
          <p:cNvPr id="9" name="Picture 8" descr="ÐÐ°ÑÑÐ¸Ð½ÐºÐ¸ Ð¿Ð¾ Ð·Ð°Ð¿ÑÐ¾ÑÑ Ð´ÐµÑÑÐºÐ°Ñ Ð¿ÑÐµÐ·ÐµÐ½ÑÐ°ÑÐ¸Ñ Ð¾ Ð´ÐµÑÑÑ Ñ ÑÐ¸Ð½Ð´ÑÐ¾Ð¼Ð¾Ð¼ Ð´Ð°ÑÐ½Ð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068960"/>
            <a:ext cx="2268252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ÐÐ°ÑÑÐ¸Ð½ÐºÐ¸ Ð¿Ð¾ Ð·Ð°Ð¿ÑÐ¾ÑÑ Ð´ÐµÑÑÐºÐ°Ñ Ð¿ÑÐµÐ·ÐµÐ½ÑÐ°ÑÐ¸Ñ Ð¾ Ð´ÐµÑÑÑ Ñ ÑÐ¸Ð½Ð´ÑÐ¾Ð¼Ð¾Ð¼ Ð´Ð°Ñ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– РАЗНЫЕ,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24744"/>
            <a:ext cx="9144000" cy="60016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КАЖДОМ ИЗ НАС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–СОЛНЦЕ!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И МЫ ВАС ЛЮБИМ!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3170195" cy="281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F:\фото Анечка Козлова\SDC1193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132856"/>
            <a:ext cx="2874223" cy="3347217"/>
          </a:xfrm>
          <a:prstGeom prst="rect">
            <a:avLst/>
          </a:prstGeom>
          <a:noFill/>
        </p:spPr>
      </p:pic>
      <p:pic>
        <p:nvPicPr>
          <p:cNvPr id="13" name="Picture 3" descr="F:\ДОКЛАДЫ НА МО\солнечные дети\paint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149080"/>
            <a:ext cx="3648404" cy="2898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4751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/>
          <a:lstStyle/>
          <a:p>
            <a:pPr>
              <a:buNone/>
            </a:pPr>
            <a:r>
              <a:rPr lang="ru-RU" sz="6000" b="1" kern="10" dirty="0" smtClean="0">
                <a:ln w="9360">
                  <a:solidFill>
                    <a:srgbClr val="008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          СПАСИБО  </a:t>
            </a:r>
          </a:p>
          <a:p>
            <a:pPr>
              <a:buNone/>
            </a:pPr>
            <a:r>
              <a:rPr lang="ru-RU" sz="6000" b="1" kern="10" dirty="0" smtClean="0">
                <a:ln w="9360">
                  <a:solidFill>
                    <a:srgbClr val="008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    ЗА  ВНИМАНИЕ!</a:t>
            </a:r>
          </a:p>
          <a:p>
            <a:pPr>
              <a:buNone/>
            </a:pPr>
            <a:endParaRPr lang="ru-RU" sz="6000" b="1" kern="10" dirty="0" smtClean="0">
              <a:ln w="9360">
                <a:solidFill>
                  <a:srgbClr val="008000"/>
                </a:solidFill>
                <a:miter lim="800000"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150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6552728" cy="4574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Admin\Desktop\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Возможные причины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048672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Риск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рождения ребенка с синдромом Дауна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напрямую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зависит от возраста матери</a:t>
            </a:r>
          </a:p>
        </p:txBody>
      </p:sp>
      <p:sp>
        <p:nvSpPr>
          <p:cNvPr id="4" name="Стрелка влево 3"/>
          <p:cNvSpPr/>
          <p:nvPr/>
        </p:nvSpPr>
        <p:spPr>
          <a:xfrm>
            <a:off x="1907704" y="1556792"/>
            <a:ext cx="4896544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Женщина до 25 лет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 / 1400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1907704" y="2132856"/>
            <a:ext cx="4896544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 30 лет   – 1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1000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1907703" y="2708920"/>
            <a:ext cx="4896545" cy="7920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35 лет  - 1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350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1907703" y="3501007"/>
            <a:ext cx="4896546" cy="7920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42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года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– 1 / 60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1907703" y="4293096"/>
            <a:ext cx="4896545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49 лет – 1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157192"/>
            <a:ext cx="9144000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Тем не менее, поскольку молодые женщины рожают в целом гораздо  чаще, 80 %  детей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синдромом Дауна  в действительности рождены  молодыми женщинами в возрасте до 30 лет.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263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0"/>
            <a:ext cx="7200800" cy="1916832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Индийские  ученые обнаружили, что  вероятность рождения ребенка с синдромом Дауна во многом                      зависит от возраста бабушки (по материнской линии):                                                   чем старше она была, когда рожала дочь,                                                       тем  выше  вероятность  рождения  внуков  с СД.</a:t>
            </a:r>
          </a:p>
        </p:txBody>
      </p:sp>
      <p:pic>
        <p:nvPicPr>
          <p:cNvPr id="1026" name="Picture 2" descr="F:\фото Анечка Козлова\SDC111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3429000"/>
            <a:ext cx="3563888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3491880" y="1916832"/>
            <a:ext cx="5652120" cy="2520280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Этот 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фактор  может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оказаться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более  значимым, 	 чем  известные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ранее:   возраст  матери, возраст  отца, степень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близкородственности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брака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спонтанные  аборты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 женщин,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имеющих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с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трисомией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по   21  хромосоме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/>
              <a:t>	</a:t>
            </a:r>
          </a:p>
        </p:txBody>
      </p:sp>
      <p:pic>
        <p:nvPicPr>
          <p:cNvPr id="6" name="Picture 2" descr="M:\ДОКЛАДЫ НА МО\солнечные дети\58b9c6f9e2fa79dab54e18e6406d62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435597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3973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Внешние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факторы(радиация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инфекции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), а так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внутренние (эндокринные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расстройства) могут оказывать негативное влияние  на гаметы матери в течение всей ее жизни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приводить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нерасхождению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хромосом во время гаметогенеза.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						</a:t>
            </a:r>
            <a:endParaRPr lang="ru-RU" dirty="0"/>
          </a:p>
        </p:txBody>
      </p:sp>
      <p:pic>
        <p:nvPicPr>
          <p:cNvPr id="1028" name="Picture 4" descr="F:\ДОКЛАДЫ НА МО\солнечные дети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996952"/>
            <a:ext cx="5472608" cy="386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endParaRPr lang="ru-RU" sz="1800" b="1" i="1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0" y="1124744"/>
            <a:ext cx="9144000" cy="5733256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В 1866 году данную патологию Джон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Лэнгдон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Хайдон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Даун назвал «</a:t>
            </a:r>
            <a:r>
              <a:rPr lang="ru-RU" sz="9600" b="1" dirty="0" err="1">
                <a:latin typeface="Times New Roman" pitchFamily="18" charset="0"/>
                <a:cs typeface="Times New Roman" pitchFamily="18" charset="0"/>
              </a:rPr>
              <a:t>монголоизмом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»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и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предложил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ошибочную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теорию  расовой регрессии  или эволюционного  отката.	                                    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	На  самом  деле  синдром  Дауна                                                                                        не  связан  с  расовыми  особенностями                                               и встречается  у  представителей  всех    рас.                                                                                                             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9600" dirty="0" smtClean="0"/>
              <a:t>            </a:t>
            </a:r>
            <a:endParaRPr lang="ru-RU" sz="9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09120"/>
            <a:ext cx="3024336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3976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241</Words>
  <Application>Microsoft Office PowerPoint</Application>
  <PresentationFormat>Экран (4:3)</PresentationFormat>
  <Paragraphs>72</Paragraphs>
  <Slides>22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по теме: «СОЛНЕЧНЫЕ ДЕТИ»       </vt:lpstr>
      <vt:lpstr>Слайд 2</vt:lpstr>
      <vt:lpstr>Слайд 3</vt:lpstr>
      <vt:lpstr>Слайд 4</vt:lpstr>
      <vt:lpstr>Слайд 5</vt:lpstr>
      <vt:lpstr>Возможные причины </vt:lpstr>
      <vt:lpstr>Слайд 7</vt:lpstr>
      <vt:lpstr>Слайд 8</vt:lpstr>
      <vt:lpstr>История  </vt:lpstr>
      <vt:lpstr> </vt:lpstr>
      <vt:lpstr>       Интеллектуальное развитие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МЫ – РАЗНЫЕ,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2019-03-14T18:19:56Z</dcterms:created>
  <dcterms:modified xsi:type="dcterms:W3CDTF">2019-03-18T20:19:48Z</dcterms:modified>
</cp:coreProperties>
</file>